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Title/whit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PT 3-RGB-16-9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24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axterLogo_blu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676" y="1817689"/>
            <a:ext cx="20166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34869" y="2499360"/>
            <a:ext cx="5094621" cy="1803840"/>
          </a:xfrm>
          <a:prstGeom prst="rect">
            <a:avLst/>
          </a:prstGeom>
        </p:spPr>
        <p:txBody>
          <a:bodyPr tIns="91440" bIns="0" anchor="ctr" anchorCtr="0"/>
          <a:lstStyle>
            <a:lvl1pPr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38265" y="4423664"/>
            <a:ext cx="5487829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38265" y="5001328"/>
            <a:ext cx="5487829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93419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Content/Text/X/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ckground-05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98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header box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042350" y="1507519"/>
            <a:ext cx="8100988" cy="1791260"/>
          </a:xfrm>
          <a:prstGeom prst="rect">
            <a:avLst/>
          </a:prstGeom>
        </p:spPr>
        <p:txBody>
          <a:bodyPr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 descr="BaxterLogo_blue.ai">
            <a:extLst>
              <a:ext uri="{FF2B5EF4-FFF2-40B4-BE49-F238E27FC236}">
                <a16:creationId xmlns:a16="http://schemas.microsoft.com/office/drawing/2014/main" id="{728531C3-2949-4318-94FE-7F11F47E21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B6368-185E-4D5D-A9F0-1E29707745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C6390-653F-445C-A41B-C6A49E5B4B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1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Content/Text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ackground-06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ooter box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axterLogo_blue.ai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header box-05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Placeholder 10"/>
          <p:cNvGraphicFramePr>
            <a:graphicFrameLocks/>
          </p:cNvGraphicFramePr>
          <p:nvPr>
            <p:extLst/>
          </p:nvPr>
        </p:nvGraphicFramePr>
        <p:xfrm>
          <a:off x="647988" y="1249364"/>
          <a:ext cx="5416374" cy="472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7" imgW="5413717" imgH="4730906" progId="Excel.Chart.8">
                  <p:embed/>
                </p:oleObj>
              </mc:Choice>
              <mc:Fallback>
                <p:oleObj r:id="rId7" imgW="5413717" imgH="4730906" progId="Excel.Chart.8">
                  <p:embed/>
                  <p:pic>
                    <p:nvPicPr>
                      <p:cNvPr id="8" name="Chart Placeholder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988" y="1249364"/>
                        <a:ext cx="5416374" cy="472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1BA792D-8763-407C-89C6-8067CAB32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7645" y="2231135"/>
            <a:ext cx="5416375" cy="1791260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FF1CFF-178E-4D49-B494-DF4484BDB3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EA8CC-F036-4092-9AD4-E3B228C7F2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ntent/Text&amp;Photo/X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Background-0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85944" y="2057865"/>
            <a:ext cx="2890257" cy="310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Caption"/>
          <p:cNvSpPr>
            <a:spLocks noGrp="1"/>
          </p:cNvSpPr>
          <p:nvPr>
            <p:ph type="body" sz="quarter" idx="15"/>
          </p:nvPr>
        </p:nvSpPr>
        <p:spPr>
          <a:xfrm>
            <a:off x="7885946" y="5279928"/>
            <a:ext cx="288682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609600" indent="0">
              <a:buNone/>
              <a:defRPr sz="1000"/>
            </a:lvl2pPr>
            <a:lvl3pPr marL="1219200" indent="0">
              <a:buNone/>
              <a:defRPr sz="100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8C387E-043C-454E-B8D7-049BD16918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362" y="1755761"/>
            <a:ext cx="5945148" cy="1791260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96B41-569A-42EB-AC46-0AC2C9F6F0F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E66B5-5DCE-480F-A6FA-F9D35AE97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73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Content/Text&amp;3Photo/X/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-05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98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Picture Placeholder"/>
          <p:cNvSpPr>
            <a:spLocks noGrp="1"/>
          </p:cNvSpPr>
          <p:nvPr>
            <p:ph type="pic" sz="quarter" idx="12"/>
          </p:nvPr>
        </p:nvSpPr>
        <p:spPr>
          <a:xfrm>
            <a:off x="1125839" y="2956953"/>
            <a:ext cx="2886316" cy="2026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Center Picture Placeholder"/>
          <p:cNvSpPr>
            <a:spLocks noGrp="1"/>
          </p:cNvSpPr>
          <p:nvPr>
            <p:ph type="pic" sz="quarter" idx="13"/>
          </p:nvPr>
        </p:nvSpPr>
        <p:spPr>
          <a:xfrm>
            <a:off x="4764837" y="2956953"/>
            <a:ext cx="2886316" cy="2026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endParaRPr lang="en-US" noProof="0" dirty="0"/>
          </a:p>
        </p:txBody>
      </p:sp>
      <p:sp>
        <p:nvSpPr>
          <p:cNvPr id="25" name="Right Picture Placeholder"/>
          <p:cNvSpPr>
            <a:spLocks noGrp="1"/>
          </p:cNvSpPr>
          <p:nvPr>
            <p:ph type="pic" sz="quarter" idx="14"/>
          </p:nvPr>
        </p:nvSpPr>
        <p:spPr>
          <a:xfrm>
            <a:off x="8403832" y="2956953"/>
            <a:ext cx="2886316" cy="2026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endParaRPr lang="en-US" noProof="0" dirty="0"/>
          </a:p>
        </p:txBody>
      </p:sp>
      <p:sp>
        <p:nvSpPr>
          <p:cNvPr id="3" name="Left Picture Caption"/>
          <p:cNvSpPr>
            <a:spLocks noGrp="1"/>
          </p:cNvSpPr>
          <p:nvPr>
            <p:ph type="body" sz="quarter" idx="15"/>
          </p:nvPr>
        </p:nvSpPr>
        <p:spPr>
          <a:xfrm>
            <a:off x="1125832" y="5108575"/>
            <a:ext cx="288682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609600" indent="0">
              <a:buNone/>
              <a:defRPr sz="1000"/>
            </a:lvl2pPr>
            <a:lvl3pPr marL="1219200" indent="0">
              <a:buNone/>
              <a:defRPr sz="100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enter Picture Caption"/>
          <p:cNvSpPr>
            <a:spLocks noGrp="1"/>
          </p:cNvSpPr>
          <p:nvPr>
            <p:ph type="body" sz="quarter" idx="16"/>
          </p:nvPr>
        </p:nvSpPr>
        <p:spPr>
          <a:xfrm>
            <a:off x="4765821" y="5108575"/>
            <a:ext cx="289025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609600" indent="0">
              <a:buNone/>
              <a:defRPr sz="1000"/>
            </a:lvl2pPr>
            <a:lvl3pPr marL="1219200" indent="0">
              <a:buNone/>
              <a:defRPr sz="100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Right Picture Caption"/>
          <p:cNvSpPr>
            <a:spLocks noGrp="1"/>
          </p:cNvSpPr>
          <p:nvPr>
            <p:ph type="body" sz="quarter" idx="17"/>
          </p:nvPr>
        </p:nvSpPr>
        <p:spPr>
          <a:xfrm>
            <a:off x="8403322" y="5108575"/>
            <a:ext cx="288682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609600" indent="0">
              <a:buNone/>
              <a:defRPr sz="1000"/>
            </a:lvl2pPr>
            <a:lvl3pPr marL="1219200" indent="0">
              <a:buNone/>
              <a:defRPr sz="100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BBC30F-1A02-4ABB-B27D-0744AE9434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3635" y="1633639"/>
            <a:ext cx="7636636" cy="1126462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7E38F3-95F6-4865-9856-4FADA5CCC3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2EF1C-F1EF-455F-9538-A811BC56D57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2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Content/Photo&amp;Text/X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Background-0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ead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footer box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BaxterLogo_blue.ai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5022" cy="6492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5504508" y="237744"/>
            <a:ext cx="606951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D2C8B3-EBFE-4619-B974-550A498A87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1134" y="2484978"/>
            <a:ext cx="5172491" cy="1791260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5C1437-EA04-48AF-8DA2-B0ED15A39F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09133-71DE-4418-B788-4D6E5FAAA8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9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Content/Text&amp;Photo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ackground-06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ead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oter box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BaxterLogo_blue.ai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73197" y="0"/>
            <a:ext cx="6128076" cy="6492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657396" y="1016556"/>
            <a:ext cx="452555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47F1531-6DF5-43C8-82FE-EE75E5408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27" y="1602108"/>
            <a:ext cx="4528323" cy="1791260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E244DB-DE82-4F13-9021-3356440BCC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F90C1-C633-4D32-BE29-D30AAFCD3C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2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Content/FullframePhoto/X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51157C-EA3B-4B34-BCC2-85D9397D6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3" b="15722"/>
          <a:stretch/>
        </p:blipFill>
        <p:spPr>
          <a:xfrm>
            <a:off x="0" y="0"/>
            <a:ext cx="1218726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78F680-D343-4125-BDBB-CD7A6269CE9F}"/>
              </a:ext>
            </a:extLst>
          </p:cNvPr>
          <p:cNvSpPr/>
          <p:nvPr userDrawn="1"/>
        </p:nvSpPr>
        <p:spPr>
          <a:xfrm>
            <a:off x="0" y="0"/>
            <a:ext cx="12192127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0" y="6489701"/>
            <a:ext cx="12211055" cy="384175"/>
            <a:chOff x="0" y="6489586"/>
            <a:chExt cx="12207113" cy="383860"/>
          </a:xfrm>
        </p:grpSpPr>
        <p:pic>
          <p:nvPicPr>
            <p:cNvPr id="5" name="Picture 6" descr="footer box-05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9586"/>
              <a:ext cx="12207113" cy="38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BaxterLogo_blue.ai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08" y="6575392"/>
              <a:ext cx="937036" cy="19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3AF7C-5F6C-4E9B-BA7B-BAB0AA508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70F36-010D-41EE-B984-4D3D4233F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14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Chart/Text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ackground-06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8483F48-BE61-4B99-A46E-AF8DC1B8DC8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36028" y="1299743"/>
            <a:ext cx="5448132" cy="46815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E5E373-3310-4454-85C2-5AB82D3AC4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5772" y="1297318"/>
            <a:ext cx="5158248" cy="1791260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A56AE-4AFF-4921-ACAD-9E9E8A5D86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7988A8-9F6B-4A81-AD2E-B50F8C2DA5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0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Content/Text/Chart01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background-06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055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5350634" y="1819656"/>
            <a:ext cx="6164661" cy="3648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3485B78-D098-40BA-B3F8-7E0645C21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7727" y="1602109"/>
            <a:ext cx="3460432" cy="2160591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DD3D87-8993-4456-9C53-5E7A0C22DE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04F8B-8880-46BF-9ED1-D879AD2BDA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75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Content/Text/Chart02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background-06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676859" y="1275166"/>
            <a:ext cx="3347576" cy="4617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85300F5-6E42-43F2-B855-54F51EF2F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7730" y="1602109"/>
            <a:ext cx="3451715" cy="2160591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CB1F6A-740C-4A38-B286-3C9519A4D9D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6BF6E-003D-4CEB-B5F4-5F754D5B3A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7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Title/whit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PT 3-RGB-16-9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241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6" name="Picture 9" descr="BaxterLogo_blu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676" y="1817689"/>
            <a:ext cx="20166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594515" y="2499360"/>
            <a:ext cx="10975658" cy="1803840"/>
          </a:xfrm>
          <a:prstGeom prst="rect">
            <a:avLst/>
          </a:prstGeom>
        </p:spPr>
        <p:txBody>
          <a:bodyPr lIns="0" tIns="91440" rIns="0" bIns="0" anchor="ctr" anchorCtr="0"/>
          <a:lstStyle>
            <a:lvl1pPr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38429" y="4423664"/>
            <a:ext cx="5487829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38429" y="5001328"/>
            <a:ext cx="5487829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767109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Content/Text/Chart03/X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background-06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5767032" y="1597234"/>
            <a:ext cx="5806987" cy="4295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62A6913-48B3-432F-A619-5B77D47CA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7722" y="1602109"/>
            <a:ext cx="3460433" cy="2160591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0" indent="0">
              <a:buNone/>
              <a:defRPr sz="2400" b="0">
                <a:latin typeface="Franklin Gothic Book" panose="020B0503020102020204" pitchFamily="34" charset="0"/>
              </a:defRPr>
            </a:lvl1pPr>
            <a:lvl2pPr marL="457200" indent="-228600" defTabSz="45720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latin typeface="Franklin Gothic Book" panose="020B0503020102020204" pitchFamily="34" charset="0"/>
              </a:defRPr>
            </a:lvl2pPr>
            <a:lvl3pPr marL="685800" indent="-228600">
              <a:buFont typeface="Courier New" panose="02070309020205020404" pitchFamily="49" charset="0"/>
              <a:buChar char="o"/>
              <a:defRPr sz="1800">
                <a:latin typeface="Franklin Gothic Book" panose="020B0503020102020204" pitchFamily="34" charset="0"/>
              </a:defRPr>
            </a:lvl3pPr>
            <a:lvl4pPr marL="1005840" indent="-274320">
              <a:defRPr sz="1800">
                <a:latin typeface="Franklin Gothic Book" panose="020B0503020102020204" pitchFamily="34" charset="0"/>
              </a:defRPr>
            </a:lvl4pPr>
            <a:lvl5pPr marL="1280160" indent="-274320">
              <a:defRPr sz="18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10B98-B19D-4DF6-B37E-952207EDC7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C4DBC-EFEA-4B4E-B0B4-1C7C38B4D1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51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ontent/Table/X/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ckground-05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98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header box-05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920990" y="1296988"/>
            <a:ext cx="10591383" cy="4816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80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ED291C-0F92-4530-9F8C-94D84C7D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74DC0-CD48-45A2-8F8B-97578EA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98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Thank You01/X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background-11.pn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0" y="0"/>
            <a:ext cx="121921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 bwMode="white">
          <a:xfrm>
            <a:off x="2431521" y="3959673"/>
            <a:ext cx="7328832" cy="180384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600" i="1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“Thank You”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23979" y="2010911"/>
            <a:ext cx="2743915" cy="45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723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Thank You02/X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DE0F9-840A-4C8F-83F5-BBA6F4C8516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 w="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D1CDC-B707-4CD4-9B11-4A6749AD4299}"/>
              </a:ext>
            </a:extLst>
          </p:cNvPr>
          <p:cNvSpPr/>
          <p:nvPr userDrawn="1"/>
        </p:nvSpPr>
        <p:spPr bwMode="black">
          <a:xfrm>
            <a:off x="-589433" y="0"/>
            <a:ext cx="12781433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 bwMode="white">
          <a:xfrm>
            <a:off x="2431521" y="3959673"/>
            <a:ext cx="7328832" cy="180384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600" i="1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“Thank You”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50519723-A2AF-468D-AF02-993910143B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23979" y="2010911"/>
            <a:ext cx="2743915" cy="45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769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footer box-05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BaxterLogo_blu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83544" y="1947672"/>
            <a:ext cx="8670770" cy="1847088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00460-CB11-40EE-B09F-1B6C3BFE6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222A-AAE6-4765-999F-664BA0163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7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Content/blank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footer box-05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3" descr="BaxterLogo_blu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08B0C-BFE0-4664-9AA9-DCD25AD39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213F1-E506-4D48-94D4-A9385BE82F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2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Content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89700"/>
            <a:ext cx="1219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Placeholder 14"/>
          <p:cNvGraphicFramePr>
            <a:graphicFrameLocks/>
          </p:cNvGraphicFramePr>
          <p:nvPr>
            <p:extLst/>
          </p:nvPr>
        </p:nvGraphicFramePr>
        <p:xfrm>
          <a:off x="608172" y="1974850"/>
          <a:ext cx="3292697" cy="3566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5" imgW="3267739" imgH="3273836" progId="Excel.Chart.8">
                  <p:embed/>
                </p:oleObj>
              </mc:Choice>
              <mc:Fallback>
                <p:oleObj r:id="rId5" imgW="3267739" imgH="3273836" progId="Excel.Chart.8">
                  <p:embed/>
                  <p:pic>
                    <p:nvPicPr>
                      <p:cNvPr id="5" name="Chart Placeholder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2" y="1974850"/>
                        <a:ext cx="3292697" cy="3566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hart Placeholder 14"/>
          <p:cNvGraphicFramePr>
            <a:graphicFrameLocks/>
          </p:cNvGraphicFramePr>
          <p:nvPr>
            <p:extLst/>
          </p:nvPr>
        </p:nvGraphicFramePr>
        <p:xfrm>
          <a:off x="4487444" y="1974850"/>
          <a:ext cx="3292697" cy="3566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7" imgW="3267739" imgH="3578662" progId="Excel.Chart.8">
                  <p:embed/>
                </p:oleObj>
              </mc:Choice>
              <mc:Fallback>
                <p:oleObj r:id="rId7" imgW="3267739" imgH="3578662" progId="Excel.Chart.8">
                  <p:embed/>
                  <p:pic>
                    <p:nvPicPr>
                      <p:cNvPr id="6" name="Chart Placeholder 1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444" y="1974850"/>
                        <a:ext cx="3292697" cy="3566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Placeholder 14"/>
          <p:cNvGraphicFramePr>
            <a:graphicFrameLocks/>
          </p:cNvGraphicFramePr>
          <p:nvPr>
            <p:extLst/>
          </p:nvPr>
        </p:nvGraphicFramePr>
        <p:xfrm>
          <a:off x="8327018" y="1974850"/>
          <a:ext cx="3292697" cy="3566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r:id="rId9" imgW="3267739" imgH="3578662" progId="Excel.Chart.8">
                  <p:embed/>
                </p:oleObj>
              </mc:Choice>
              <mc:Fallback>
                <p:oleObj r:id="rId9" imgW="3267739" imgH="3578662" progId="Excel.Chart.8">
                  <p:embed/>
                  <p:pic>
                    <p:nvPicPr>
                      <p:cNvPr id="7" name="Chart Placeholder 1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7018" y="1974850"/>
                        <a:ext cx="3292697" cy="3566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598362" y="237744"/>
            <a:ext cx="10975658" cy="5539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Content Title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A35166-A320-47DD-BE17-4BB7BB0930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13E7CA-695F-416A-A0AD-E03E417DC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itle/R&amp;D/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017C0-9147-4CC9-A351-C4907410C9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03" t="6417" r="14845" b="11603"/>
          <a:stretch/>
        </p:blipFill>
        <p:spPr>
          <a:xfrm>
            <a:off x="0" y="0"/>
            <a:ext cx="12192127" cy="6858000"/>
          </a:xfrm>
          <a:prstGeom prst="rect">
            <a:avLst/>
          </a:prstGeom>
        </p:spPr>
      </p:pic>
      <p:pic>
        <p:nvPicPr>
          <p:cNvPr id="8" name="Baxter WM on white box">
            <a:extLst>
              <a:ext uri="{FF2B5EF4-FFF2-40B4-BE49-F238E27FC236}">
                <a16:creationId xmlns:a16="http://schemas.microsoft.com/office/drawing/2014/main" id="{75E7C595-8AEC-44B9-8FB7-5D4A942C152F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6" y="1234250"/>
            <a:ext cx="5487829" cy="4389120"/>
          </a:xfrm>
          <a:prstGeom prst="rect">
            <a:avLst/>
          </a:prstGeom>
        </p:spPr>
      </p:pic>
      <p:sp>
        <p:nvSpPr>
          <p:cNvPr id="25" name="Date Place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143256" y="4703016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6" name="Presenter Name(s)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43256" y="4038691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27" name="Master Slide Title"/>
          <p:cNvSpPr>
            <a:spLocks noGrp="1"/>
          </p:cNvSpPr>
          <p:nvPr>
            <p:ph type="title"/>
          </p:nvPr>
        </p:nvSpPr>
        <p:spPr>
          <a:xfrm>
            <a:off x="143256" y="2468880"/>
            <a:ext cx="5201317" cy="1371600"/>
          </a:xfrm>
          <a:prstGeom prst="rect">
            <a:avLst/>
          </a:prstGeom>
        </p:spPr>
        <p:txBody>
          <a:bodyPr lIns="0" tIns="91440" rIns="0" bIns="0" anchor="t" anchorCtr="0"/>
          <a:lstStyle>
            <a:lvl1pPr algn="ctr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383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Title/Family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7537C-F76A-4058-AED9-84E00D98F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" t="7746" r="32" b="7746"/>
          <a:stretch/>
        </p:blipFill>
        <p:spPr>
          <a:xfrm>
            <a:off x="0" y="0"/>
            <a:ext cx="12188109" cy="6858000"/>
          </a:xfrm>
          <a:prstGeom prst="rect">
            <a:avLst/>
          </a:prstGeom>
        </p:spPr>
      </p:pic>
      <p:pic>
        <p:nvPicPr>
          <p:cNvPr id="7" name="Baxter WM on white box">
            <a:extLst>
              <a:ext uri="{FF2B5EF4-FFF2-40B4-BE49-F238E27FC236}">
                <a16:creationId xmlns:a16="http://schemas.microsoft.com/office/drawing/2014/main" id="{29A4A009-5E3A-47EB-A081-C73833EE6B2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771" y="1234250"/>
            <a:ext cx="5487829" cy="4389120"/>
          </a:xfrm>
          <a:prstGeom prst="rect">
            <a:avLst/>
          </a:prstGeom>
        </p:spPr>
      </p:pic>
      <p:sp>
        <p:nvSpPr>
          <p:cNvPr id="8" name="Date Place Placeholder">
            <a:extLst>
              <a:ext uri="{FF2B5EF4-FFF2-40B4-BE49-F238E27FC236}">
                <a16:creationId xmlns:a16="http://schemas.microsoft.com/office/drawing/2014/main" id="{D7329116-6F54-46E9-A408-6BB471C46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2493" y="4703016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Presenter Name(s) Placeholder">
            <a:extLst>
              <a:ext uri="{FF2B5EF4-FFF2-40B4-BE49-F238E27FC236}">
                <a16:creationId xmlns:a16="http://schemas.microsoft.com/office/drawing/2014/main" id="{C2D2F342-C388-4F04-8F4A-24061D949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32493" y="4038691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14" name="Master Slide Title">
            <a:extLst>
              <a:ext uri="{FF2B5EF4-FFF2-40B4-BE49-F238E27FC236}">
                <a16:creationId xmlns:a16="http://schemas.microsoft.com/office/drawing/2014/main" id="{64CF86BC-EA7C-46FC-879F-C692E095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93" y="2468880"/>
            <a:ext cx="5201317" cy="1371600"/>
          </a:xfrm>
          <a:prstGeom prst="rect">
            <a:avLst/>
          </a:prstGeom>
        </p:spPr>
        <p:txBody>
          <a:bodyPr lIns="0" tIns="91440" rIns="0" bIns="0" anchor="t" anchorCtr="0"/>
          <a:lstStyle>
            <a:lvl1pPr algn="ctr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99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Title/Nurse &amp; Patient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C37A90-9423-4007-BEBB-ED027C8E1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69" t="8134" r="21" b="18400"/>
          <a:stretch/>
        </p:blipFill>
        <p:spPr>
          <a:xfrm>
            <a:off x="0" y="0"/>
            <a:ext cx="12192127" cy="6858000"/>
          </a:xfrm>
          <a:prstGeom prst="rect">
            <a:avLst/>
          </a:prstGeom>
        </p:spPr>
      </p:pic>
      <p:pic>
        <p:nvPicPr>
          <p:cNvPr id="8" name="Baxter WM on white box">
            <a:extLst>
              <a:ext uri="{FF2B5EF4-FFF2-40B4-BE49-F238E27FC236}">
                <a16:creationId xmlns:a16="http://schemas.microsoft.com/office/drawing/2014/main" id="{FBD87968-936C-43CE-BEEE-179436191C8F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005" y="1234250"/>
            <a:ext cx="5487829" cy="4389120"/>
          </a:xfrm>
          <a:prstGeom prst="rect">
            <a:avLst/>
          </a:prstGeom>
        </p:spPr>
      </p:pic>
      <p:sp>
        <p:nvSpPr>
          <p:cNvPr id="9" name="Date Place Placeholder">
            <a:extLst>
              <a:ext uri="{FF2B5EF4-FFF2-40B4-BE49-F238E27FC236}">
                <a16:creationId xmlns:a16="http://schemas.microsoft.com/office/drawing/2014/main" id="{ECC5CF72-AA9A-4E3B-8099-F88E75E656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2470" y="4703016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Presenter Name(s) Placeholder">
            <a:extLst>
              <a:ext uri="{FF2B5EF4-FFF2-40B4-BE49-F238E27FC236}">
                <a16:creationId xmlns:a16="http://schemas.microsoft.com/office/drawing/2014/main" id="{CF3264A0-7935-4838-99AC-D18AE285ED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32470" y="4038691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11" name="Master Slide Title">
            <a:extLst>
              <a:ext uri="{FF2B5EF4-FFF2-40B4-BE49-F238E27FC236}">
                <a16:creationId xmlns:a16="http://schemas.microsoft.com/office/drawing/2014/main" id="{EDC65E5D-2540-4F19-B6E5-C9539D71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70" y="2468880"/>
            <a:ext cx="5201317" cy="1371600"/>
          </a:xfrm>
          <a:prstGeom prst="rect">
            <a:avLst/>
          </a:prstGeom>
        </p:spPr>
        <p:txBody>
          <a:bodyPr lIns="0" tIns="91440" rIns="0" bIns="0" anchor="t" anchorCtr="0"/>
          <a:lstStyle>
            <a:lvl1pPr algn="ctr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Title/Employees/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11E41-3306-4260-8595-D73EED47C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127" cy="6858000"/>
          </a:xfrm>
          <a:prstGeom prst="rect">
            <a:avLst/>
          </a:prstGeom>
        </p:spPr>
      </p:pic>
      <p:pic>
        <p:nvPicPr>
          <p:cNvPr id="7" name="Baxter WM on white box">
            <a:extLst>
              <a:ext uri="{FF2B5EF4-FFF2-40B4-BE49-F238E27FC236}">
                <a16:creationId xmlns:a16="http://schemas.microsoft.com/office/drawing/2014/main" id="{1274336D-B8A8-4490-89C9-3BE295BAF395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005" y="1234250"/>
            <a:ext cx="5487829" cy="4389120"/>
          </a:xfrm>
          <a:prstGeom prst="rect">
            <a:avLst/>
          </a:prstGeom>
        </p:spPr>
      </p:pic>
      <p:sp>
        <p:nvSpPr>
          <p:cNvPr id="8" name="Date Place Placeholder">
            <a:extLst>
              <a:ext uri="{FF2B5EF4-FFF2-40B4-BE49-F238E27FC236}">
                <a16:creationId xmlns:a16="http://schemas.microsoft.com/office/drawing/2014/main" id="{C19EA905-76B4-46D6-8E65-E8326FD52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5189" y="4703016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Presenter Name(s) Placeholder">
            <a:extLst>
              <a:ext uri="{FF2B5EF4-FFF2-40B4-BE49-F238E27FC236}">
                <a16:creationId xmlns:a16="http://schemas.microsoft.com/office/drawing/2014/main" id="{9322B2E2-5AD5-47CC-9122-2535DE5640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35189" y="4038691"/>
            <a:ext cx="5201317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400" baseline="0">
                <a:solidFill>
                  <a:srgbClr val="54585A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Presenter name(s)</a:t>
            </a:r>
          </a:p>
        </p:txBody>
      </p:sp>
      <p:sp>
        <p:nvSpPr>
          <p:cNvPr id="14" name="Master Slide Title">
            <a:extLst>
              <a:ext uri="{FF2B5EF4-FFF2-40B4-BE49-F238E27FC236}">
                <a16:creationId xmlns:a16="http://schemas.microsoft.com/office/drawing/2014/main" id="{E2D8B8AD-8719-48C6-B0EA-BBA0E309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189" y="2468880"/>
            <a:ext cx="5201317" cy="1371600"/>
          </a:xfrm>
          <a:prstGeom prst="rect">
            <a:avLst/>
          </a:prstGeom>
        </p:spPr>
        <p:txBody>
          <a:bodyPr lIns="0" tIns="91440" rIns="0" bIns="0" anchor="t" anchorCtr="0"/>
          <a:lstStyle>
            <a:lvl1pPr algn="ctr">
              <a:defRPr sz="3600" baseline="0">
                <a:solidFill>
                  <a:srgbClr val="54585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987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Divider/whit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background-10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879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1443096" y="2258568"/>
            <a:ext cx="9410611" cy="658368"/>
          </a:xfrm>
          <a:prstGeom prst="rect">
            <a:avLst/>
          </a:prstGeom>
        </p:spPr>
        <p:txBody>
          <a:bodyPr wrap="none" lIns="118872" tIns="64008" rIns="118872" bIns="64008" anchor="t" anchorCtr="0"/>
          <a:lstStyle>
            <a:lvl1pPr>
              <a:defRPr sz="36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Divider slide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750016" y="2916937"/>
            <a:ext cx="4682948" cy="503215"/>
          </a:xfrm>
          <a:prstGeom prst="rect">
            <a:avLst/>
          </a:prstGeom>
        </p:spPr>
        <p:txBody>
          <a:bodyPr lIns="0" tIns="64008" rIns="0" bIns="0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190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Divider slide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Divider/blu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ckground-11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" y="0"/>
            <a:ext cx="121921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 bwMode="white">
          <a:xfrm>
            <a:off x="1443096" y="2258568"/>
            <a:ext cx="9410611" cy="658368"/>
          </a:xfrm>
          <a:prstGeom prst="rect">
            <a:avLst/>
          </a:prstGeom>
        </p:spPr>
        <p:txBody>
          <a:bodyPr wrap="none" lIns="118872" tIns="64008" rIns="118872" bIns="64008" anchor="t" anchorCtr="0"/>
          <a:lstStyle>
            <a:lvl1pPr>
              <a:defRPr sz="3600" baseline="0">
                <a:solidFill>
                  <a:srgbClr val="FFFFFF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Divider slide style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750016" y="2916937"/>
            <a:ext cx="4682948" cy="503215"/>
          </a:xfrm>
          <a:prstGeom prst="rect">
            <a:avLst/>
          </a:prstGeom>
        </p:spPr>
        <p:txBody>
          <a:bodyPr lIns="0" tIns="64008" rIns="0" bIns="0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1900" baseline="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Divider slide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07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Divider/whit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PT 3-RGB-16-9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241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5" name="Picture 10" descr="footer box-0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973763"/>
            <a:ext cx="1219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axterLogo_blue.ai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076951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1443096" y="2258568"/>
            <a:ext cx="9410611" cy="658368"/>
          </a:xfrm>
          <a:prstGeom prst="rect">
            <a:avLst/>
          </a:prstGeom>
        </p:spPr>
        <p:txBody>
          <a:bodyPr wrap="none" lIns="118872" tIns="64008" rIns="118872" bIns="64008" anchor="t" anchorCtr="0"/>
          <a:lstStyle>
            <a:lvl1pPr>
              <a:defRPr sz="36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Divider slide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750016" y="2916937"/>
            <a:ext cx="4682948" cy="503215"/>
          </a:xfrm>
          <a:prstGeom prst="rect">
            <a:avLst/>
          </a:prstGeom>
        </p:spPr>
        <p:txBody>
          <a:bodyPr lIns="0" tIns="64008" rIns="0" bIns="0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190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algn="ctr">
              <a:defRPr sz="1600">
                <a:latin typeface="Franklin Gothic Book" panose="020B0503020102020204" pitchFamily="34" charset="0"/>
              </a:defRPr>
            </a:lvl2pPr>
            <a:lvl3pPr algn="ctr">
              <a:defRPr sz="1600">
                <a:latin typeface="Franklin Gothic Book" panose="020B0503020102020204" pitchFamily="34" charset="0"/>
              </a:defRPr>
            </a:lvl3pPr>
            <a:lvl4pPr algn="ctr">
              <a:defRPr sz="1600">
                <a:latin typeface="Franklin Gothic Book" panose="020B0503020102020204" pitchFamily="34" charset="0"/>
              </a:defRPr>
            </a:lvl4pPr>
            <a:lvl5pPr algn="ctr"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Divider slide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883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BaxterLogo_blue.ai">
            <a:extLst>
              <a:ext uri="{FF2B5EF4-FFF2-40B4-BE49-F238E27FC236}">
                <a16:creationId xmlns:a16="http://schemas.microsoft.com/office/drawing/2014/main" id="{CE327E44-6C37-4A7C-986B-970C96FC2DF2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63" y="6575426"/>
            <a:ext cx="936869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A85B6-FA63-4C7F-BC94-B727EB07A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2954" y="6489699"/>
            <a:ext cx="984150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 dirty="0"/>
              <a:t>Baxter Confidential — Do not distribute without prior approval</a:t>
            </a:r>
            <a:r>
              <a:rPr lang="en-US" dirty="0"/>
              <a:t>   |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9780B-5B40-4D24-826C-8145C009A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222" y="6492241"/>
            <a:ext cx="493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7536C0D-C333-475E-B068-2F8738F97D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dt="0"/>
  <p:txStyles>
    <p:titleStyle>
      <a:lvl1pPr algn="ctr" defTabSz="608013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2pPr>
      <a:lvl3pPr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3pPr>
      <a:lvl4pPr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4pPr>
      <a:lvl5pPr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ctr" defTabSz="6080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455613" indent="-4556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4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0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6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nnect.baxter.com/sites/functions/HR/MyCareer/Pages/Performance-Goals.aspx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hyperlink" Target="https://humaneland.net/login/login.xhtml" TargetMode="External"/><Relationship Id="rId2" Type="http://schemas.openxmlformats.org/officeDocument/2006/relationships/hyperlink" Target="https://www.myworkday.com/baxter/d/home.htmld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nect.baxter.com/sites/functions/HR/MyCareer/Pages/Development-Planning-&amp;-Actions.aspx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hyperlink" Target="https://worksites.baxter.com/sites/GTCm/rewards/Pages/default.aspx" TargetMode="External"/><Relationship Id="rId4" Type="http://schemas.openxmlformats.org/officeDocument/2006/relationships/hyperlink" Target="https://connect.baxter.com/sites/functions/HR/MyCareer/Pages/ACE.aspx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serviceshome.etrade.com/e/t/olen/OLENEsppLogin?vanity=enrol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46676" y="2858576"/>
            <a:ext cx="3298889" cy="22405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https://www.myworkday.com/baxter/d/home.htmld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8362" y="237744"/>
            <a:ext cx="10975658" cy="553998"/>
          </a:xfrm>
        </p:spPr>
        <p:txBody>
          <a:bodyPr/>
          <a:lstStyle/>
          <a:p>
            <a:r>
              <a:rPr lang="es-MX" dirty="0"/>
              <a:t>HR </a:t>
            </a:r>
            <a:r>
              <a:rPr lang="es-MX" dirty="0" err="1"/>
              <a:t>Sharepoint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2" y="694927"/>
            <a:ext cx="1952540" cy="19525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5857" y="2339052"/>
            <a:ext cx="47019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54585A"/>
                </a:solidFill>
                <a:hlinkClick r:id="rId4"/>
              </a:rPr>
              <a:t>https://connect.baxter.com/sites/functions/HR/MyCareer/Pages/ACE.aspx</a:t>
            </a:r>
            <a:endParaRPr lang="en-US" sz="1100" dirty="0">
              <a:solidFill>
                <a:srgbClr val="54585A"/>
              </a:solidFill>
            </a:endParaRPr>
          </a:p>
        </p:txBody>
      </p:sp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33" y="66429"/>
            <a:ext cx="2367791" cy="1735585"/>
          </a:xfrm>
          <a:prstGeom prst="rect">
            <a:avLst/>
          </a:prstGeom>
        </p:spPr>
      </p:pic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022" y="3300007"/>
            <a:ext cx="3724979" cy="30360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460253" y="5575950"/>
            <a:ext cx="6400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https://connect.baxter.com/sites/functions/HR/MyCareer/Pages/Development-Planning-&amp;-Actions.aspx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6086191" y="590545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8"/>
              </a:rPr>
              <a:t>https://connect.baxter.com/sites/functions/HR/MyCareer/Pages/Performance-Goals.aspx</a:t>
            </a:r>
            <a:endParaRPr lang="es-MX" sz="1200" dirty="0"/>
          </a:p>
        </p:txBody>
      </p:sp>
      <p:pic>
        <p:nvPicPr>
          <p:cNvPr id="14" name="Picture 13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6617" y="3773798"/>
            <a:ext cx="1419225" cy="17621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06208" y="2735786"/>
            <a:ext cx="44625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10"/>
              </a:rPr>
              <a:t>https://worksites.baxter.com/sites/GTCm/rewards/Pages/default.aspx</a:t>
            </a:r>
            <a:endParaRPr lang="es-MX" sz="1100" dirty="0"/>
          </a:p>
        </p:txBody>
      </p:sp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16" y="554530"/>
            <a:ext cx="2079546" cy="2079546"/>
          </a:xfrm>
          <a:prstGeom prst="rect">
            <a:avLst/>
          </a:prstGeom>
        </p:spPr>
      </p:pic>
      <p:pic>
        <p:nvPicPr>
          <p:cNvPr id="21" name="Picture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0130" y="3769233"/>
            <a:ext cx="2108826" cy="8786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2998979"/>
            <a:ext cx="3027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solidFill>
                  <a:srgbClr val="54585A"/>
                </a:solidFill>
              </a:rPr>
              <a:t>New </a:t>
            </a:r>
            <a:r>
              <a:rPr lang="es-MX" sz="1200" dirty="0" err="1">
                <a:solidFill>
                  <a:srgbClr val="54585A"/>
                </a:solidFill>
              </a:rPr>
              <a:t>Resource</a:t>
            </a:r>
            <a:endParaRPr lang="es-MX" sz="1200" dirty="0">
              <a:solidFill>
                <a:srgbClr val="54585A"/>
              </a:solidFill>
            </a:endParaRPr>
          </a:p>
          <a:p>
            <a:r>
              <a:rPr lang="es-MX" sz="1200" dirty="0" err="1">
                <a:solidFill>
                  <a:srgbClr val="54585A"/>
                </a:solidFill>
              </a:rPr>
              <a:t>Step</a:t>
            </a:r>
            <a:r>
              <a:rPr lang="es-MX" sz="1200" dirty="0">
                <a:solidFill>
                  <a:srgbClr val="54585A"/>
                </a:solidFill>
              </a:rPr>
              <a:t> 1 </a:t>
            </a:r>
            <a:r>
              <a:rPr lang="es-MX" sz="1200" dirty="0" err="1">
                <a:solidFill>
                  <a:srgbClr val="54585A"/>
                </a:solidFill>
              </a:rPr>
              <a:t>How</a:t>
            </a:r>
            <a:r>
              <a:rPr lang="es-MX" sz="1200" dirty="0">
                <a:solidFill>
                  <a:srgbClr val="54585A"/>
                </a:solidFill>
              </a:rPr>
              <a:t> to créate a position (</a:t>
            </a:r>
            <a:r>
              <a:rPr lang="es-MX" sz="1200" dirty="0" err="1">
                <a:solidFill>
                  <a:srgbClr val="54585A"/>
                </a:solidFill>
              </a:rPr>
              <a:t>Contractor</a:t>
            </a:r>
            <a:r>
              <a:rPr lang="es-MX" sz="1200" dirty="0">
                <a:solidFill>
                  <a:srgbClr val="54585A"/>
                </a:solidFill>
              </a:rPr>
              <a:t>)</a:t>
            </a:r>
          </a:p>
          <a:p>
            <a:r>
              <a:rPr lang="es-MX" sz="1200" dirty="0" err="1">
                <a:solidFill>
                  <a:srgbClr val="54585A"/>
                </a:solidFill>
              </a:rPr>
              <a:t>Step</a:t>
            </a:r>
            <a:r>
              <a:rPr lang="es-MX" sz="1200" dirty="0">
                <a:solidFill>
                  <a:srgbClr val="54585A"/>
                </a:solidFill>
              </a:rPr>
              <a:t> 2 </a:t>
            </a:r>
            <a:r>
              <a:rPr lang="es-MX" sz="1200" dirty="0" err="1">
                <a:solidFill>
                  <a:srgbClr val="54585A"/>
                </a:solidFill>
              </a:rPr>
              <a:t>How</a:t>
            </a:r>
            <a:r>
              <a:rPr lang="es-MX" sz="1200" dirty="0">
                <a:solidFill>
                  <a:srgbClr val="54585A"/>
                </a:solidFill>
              </a:rPr>
              <a:t> to créate a </a:t>
            </a:r>
            <a:r>
              <a:rPr lang="es-MX" sz="1200" dirty="0" err="1">
                <a:solidFill>
                  <a:srgbClr val="54585A"/>
                </a:solidFill>
              </a:rPr>
              <a:t>profile</a:t>
            </a:r>
            <a:r>
              <a:rPr lang="es-MX" sz="1200" dirty="0">
                <a:solidFill>
                  <a:srgbClr val="54585A"/>
                </a:solidFill>
              </a:rPr>
              <a:t> (</a:t>
            </a:r>
            <a:r>
              <a:rPr lang="es-MX" sz="1200" dirty="0" err="1">
                <a:solidFill>
                  <a:srgbClr val="54585A"/>
                </a:solidFill>
              </a:rPr>
              <a:t>Contractor</a:t>
            </a:r>
            <a:r>
              <a:rPr lang="es-MX" sz="1200" dirty="0">
                <a:solidFill>
                  <a:srgbClr val="54585A"/>
                </a:solidFill>
              </a:rPr>
              <a:t>)</a:t>
            </a:r>
          </a:p>
          <a:p>
            <a:r>
              <a:rPr lang="es-MX" sz="1200" dirty="0">
                <a:solidFill>
                  <a:srgbClr val="54585A"/>
                </a:solidFill>
              </a:rPr>
              <a:t>Talent and Performance </a:t>
            </a:r>
            <a:r>
              <a:rPr lang="es-MX" sz="1200" dirty="0" err="1">
                <a:solidFill>
                  <a:srgbClr val="54585A"/>
                </a:solidFill>
              </a:rPr>
              <a:t>Workday</a:t>
            </a:r>
            <a:r>
              <a:rPr lang="es-MX" sz="1200" dirty="0">
                <a:solidFill>
                  <a:srgbClr val="54585A"/>
                </a:solidFill>
              </a:rPr>
              <a:t> </a:t>
            </a:r>
            <a:r>
              <a:rPr lang="es-MX" sz="1200" dirty="0" err="1">
                <a:solidFill>
                  <a:srgbClr val="54585A"/>
                </a:solidFill>
              </a:rPr>
              <a:t>Guide</a:t>
            </a:r>
            <a:endParaRPr lang="es-MX" sz="1200" dirty="0">
              <a:solidFill>
                <a:srgbClr val="54585A"/>
              </a:solidFill>
            </a:endParaRPr>
          </a:p>
          <a:p>
            <a:endParaRPr lang="en-US" sz="1200" dirty="0">
              <a:solidFill>
                <a:srgbClr val="54585A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0202" y="1762881"/>
            <a:ext cx="402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 err="1">
                <a:solidFill>
                  <a:srgbClr val="54585A"/>
                </a:solidFill>
                <a:latin typeface="+mn-lt"/>
              </a:rPr>
              <a:t>Questions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about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ACE,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click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in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image</a:t>
            </a:r>
            <a:endParaRPr lang="es-MX" sz="1800" dirty="0">
              <a:solidFill>
                <a:srgbClr val="54585A"/>
              </a:solidFill>
              <a:latin typeface="+mn-lt"/>
            </a:endParaRPr>
          </a:p>
          <a:p>
            <a:r>
              <a:rPr lang="es-MX" dirty="0" err="1">
                <a:solidFill>
                  <a:srgbClr val="54585A"/>
                </a:solidFill>
              </a:rPr>
              <a:t>Start</a:t>
            </a:r>
            <a:r>
              <a:rPr lang="es-MX" dirty="0">
                <a:solidFill>
                  <a:srgbClr val="54585A"/>
                </a:solidFill>
              </a:rPr>
              <a:t> a </a:t>
            </a:r>
            <a:r>
              <a:rPr lang="es-MX" dirty="0" err="1">
                <a:solidFill>
                  <a:srgbClr val="54585A"/>
                </a:solidFill>
              </a:rPr>
              <a:t>Review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with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your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direct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report</a:t>
            </a:r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6208" y="2950862"/>
            <a:ext cx="486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800" dirty="0" err="1">
                <a:solidFill>
                  <a:srgbClr val="54585A"/>
                </a:solidFill>
                <a:latin typeface="+mn-lt"/>
              </a:rPr>
              <a:t>Recognize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a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colleague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or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a Manager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who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cares, </a:t>
            </a:r>
          </a:p>
          <a:p>
            <a:pPr algn="ctr"/>
            <a:r>
              <a:rPr lang="es-MX" sz="1800" dirty="0" err="1">
                <a:solidFill>
                  <a:srgbClr val="54585A"/>
                </a:solidFill>
                <a:latin typeface="+mn-lt"/>
              </a:rPr>
              <a:t>click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on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image</a:t>
            </a:r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53135" y="-86353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800" dirty="0" err="1">
                <a:solidFill>
                  <a:srgbClr val="54585A"/>
                </a:solidFill>
                <a:latin typeface="+mn-lt"/>
              </a:rPr>
              <a:t>Our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People</a:t>
            </a:r>
            <a:endParaRPr lang="es-MX" sz="1800" dirty="0">
              <a:solidFill>
                <a:srgbClr val="54585A"/>
              </a:solidFill>
              <a:latin typeface="+mn-lt"/>
            </a:endParaRPr>
          </a:p>
          <a:p>
            <a:r>
              <a:rPr lang="es-MX" dirty="0" err="1">
                <a:solidFill>
                  <a:srgbClr val="54585A"/>
                </a:solidFill>
              </a:rPr>
              <a:t>Recognition</a:t>
            </a:r>
            <a:r>
              <a:rPr lang="es-MX" dirty="0">
                <a:solidFill>
                  <a:srgbClr val="54585A"/>
                </a:solidFill>
              </a:rPr>
              <a:t> Program</a:t>
            </a:r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63369" y="4787398"/>
            <a:ext cx="3954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800" dirty="0" err="1">
                <a:solidFill>
                  <a:srgbClr val="54585A"/>
                </a:solidFill>
                <a:latin typeface="+mn-lt"/>
              </a:rPr>
              <a:t>First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time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accessing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Human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Eland</a:t>
            </a:r>
            <a:endParaRPr lang="en-US" dirty="0">
              <a:solidFill>
                <a:srgbClr val="54585A"/>
              </a:solidFill>
            </a:endParaRPr>
          </a:p>
          <a:p>
            <a:pPr algn="ctr"/>
            <a:r>
              <a:rPr lang="es-MX" sz="1800" dirty="0" err="1">
                <a:solidFill>
                  <a:srgbClr val="54585A"/>
                </a:solidFill>
                <a:latin typeface="+mn-lt"/>
              </a:rPr>
              <a:t>Review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your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Payslip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,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click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on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image</a:t>
            </a:r>
            <a:endParaRPr lang="es-MX" sz="1800" dirty="0">
              <a:solidFill>
                <a:srgbClr val="54585A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7908" y="6159924"/>
            <a:ext cx="320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 err="1">
                <a:solidFill>
                  <a:srgbClr val="54585A"/>
                </a:solidFill>
                <a:latin typeface="+mn-lt"/>
              </a:rPr>
              <a:t>How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to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create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your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Goals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Plan</a:t>
            </a:r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2320" y="5878434"/>
            <a:ext cx="6488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rgbClr val="54585A"/>
                </a:solidFill>
              </a:rPr>
              <a:t>Create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your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Development</a:t>
            </a:r>
            <a:r>
              <a:rPr lang="es-MX" dirty="0">
                <a:solidFill>
                  <a:srgbClr val="54585A"/>
                </a:solidFill>
              </a:rPr>
              <a:t> Plan </a:t>
            </a:r>
          </a:p>
          <a:p>
            <a:r>
              <a:rPr lang="es-MX" sz="1800" dirty="0" err="1">
                <a:solidFill>
                  <a:srgbClr val="54585A"/>
                </a:solidFill>
                <a:latin typeface="+mn-lt"/>
              </a:rPr>
              <a:t>Navigate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in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Baxter  Talent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Dev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Framework,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Click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on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54585A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54585A"/>
                </a:solidFill>
                <a:latin typeface="+mn-lt"/>
              </a:rPr>
              <a:t>image</a:t>
            </a:r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829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altLang="en-US"/>
              <a:t>Baxter Confidential — Do not distribute without prior approval</a:t>
            </a:r>
            <a:r>
              <a:rPr lang="en-US"/>
              <a:t>   |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7536C0D-C333-475E-B068-2F8738F97D0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6" y="738187"/>
            <a:ext cx="2657475" cy="172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06" y="2796117"/>
            <a:ext cx="119526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54585A"/>
                </a:solidFill>
              </a:rPr>
              <a:t>Question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about</a:t>
            </a:r>
            <a:r>
              <a:rPr lang="es-MX" dirty="0">
                <a:solidFill>
                  <a:srgbClr val="54585A"/>
                </a:solidFill>
              </a:rPr>
              <a:t>  </a:t>
            </a:r>
            <a:r>
              <a:rPr lang="es-MX" dirty="0" err="1">
                <a:solidFill>
                  <a:srgbClr val="54585A"/>
                </a:solidFill>
              </a:rPr>
              <a:t>your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Payroll</a:t>
            </a:r>
            <a:r>
              <a:rPr lang="es-MX" dirty="0">
                <a:solidFill>
                  <a:srgbClr val="54585A"/>
                </a:solidFill>
              </a:rPr>
              <a:t> (Email to Alfredo Hidalgo and Eduardo Torres)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54585A"/>
                </a:solidFill>
              </a:rPr>
              <a:t>Need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an</a:t>
            </a:r>
            <a:r>
              <a:rPr lang="es-MX" dirty="0">
                <a:solidFill>
                  <a:srgbClr val="54585A"/>
                </a:solidFill>
              </a:rPr>
              <a:t> </a:t>
            </a:r>
            <a:r>
              <a:rPr lang="es-MX" dirty="0" err="1">
                <a:solidFill>
                  <a:srgbClr val="54585A"/>
                </a:solidFill>
              </a:rPr>
              <a:t>External</a:t>
            </a:r>
            <a:r>
              <a:rPr lang="es-MX" dirty="0">
                <a:solidFill>
                  <a:srgbClr val="54585A"/>
                </a:solidFill>
              </a:rPr>
              <a:t> Training (Email to Eduardo Torres)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54585A"/>
                </a:solidFill>
              </a:rPr>
              <a:t>Need</a:t>
            </a:r>
            <a:r>
              <a:rPr lang="es-MX" dirty="0">
                <a:solidFill>
                  <a:srgbClr val="54585A"/>
                </a:solidFill>
              </a:rPr>
              <a:t> a Job </a:t>
            </a:r>
            <a:r>
              <a:rPr lang="es-MX" dirty="0" err="1">
                <a:solidFill>
                  <a:srgbClr val="54585A"/>
                </a:solidFill>
              </a:rPr>
              <a:t>letter</a:t>
            </a:r>
            <a:r>
              <a:rPr lang="es-MX" dirty="0">
                <a:solidFill>
                  <a:srgbClr val="54585A"/>
                </a:solidFill>
              </a:rPr>
              <a:t> (Email to Alfredo Hidalgo and Eduardo Torres)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54585A"/>
                </a:solidFill>
              </a:rPr>
              <a:t>Subscribe to Stock </a:t>
            </a:r>
            <a:r>
              <a:rPr lang="es-MX" dirty="0" err="1">
                <a:solidFill>
                  <a:srgbClr val="54585A"/>
                </a:solidFill>
              </a:rPr>
              <a:t>Purchase</a:t>
            </a:r>
            <a:r>
              <a:rPr lang="es-MX" dirty="0">
                <a:solidFill>
                  <a:srgbClr val="54585A"/>
                </a:solidFill>
              </a:rPr>
              <a:t> program (</a:t>
            </a:r>
            <a:r>
              <a:rPr lang="en-US" u="sng" dirty="0">
                <a:hlinkClick r:id="rId3"/>
              </a:rPr>
              <a:t>https://corpserviceshome.etrade.com/e/t/olen/OLENEsppLogin?vanity=enroll</a:t>
            </a:r>
            <a:r>
              <a:rPr lang="en-US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u="sng" dirty="0" err="1">
                <a:solidFill>
                  <a:srgbClr val="54585A"/>
                </a:solidFill>
              </a:rPr>
              <a:t>Question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about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Purchasin</a:t>
            </a:r>
            <a:r>
              <a:rPr lang="es-MX" u="sng" dirty="0">
                <a:solidFill>
                  <a:srgbClr val="54585A"/>
                </a:solidFill>
              </a:rPr>
              <a:t> Program (Email to Gustavo Alvarado and Eduardo Torres)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u="sng" dirty="0" err="1">
                <a:solidFill>
                  <a:srgbClr val="54585A"/>
                </a:solidFill>
              </a:rPr>
              <a:t>Need</a:t>
            </a:r>
            <a:r>
              <a:rPr lang="es-MX" u="sng" dirty="0">
                <a:solidFill>
                  <a:srgbClr val="54585A"/>
                </a:solidFill>
              </a:rPr>
              <a:t> HR </a:t>
            </a:r>
            <a:r>
              <a:rPr lang="es-MX" u="sng" dirty="0" err="1">
                <a:solidFill>
                  <a:srgbClr val="54585A"/>
                </a:solidFill>
              </a:rPr>
              <a:t>documents</a:t>
            </a:r>
            <a:r>
              <a:rPr lang="es-MX" u="sng" dirty="0">
                <a:solidFill>
                  <a:srgbClr val="54585A"/>
                </a:solidFill>
              </a:rPr>
              <a:t> (</a:t>
            </a:r>
            <a:r>
              <a:rPr lang="es-MX" u="sng" dirty="0" err="1">
                <a:solidFill>
                  <a:srgbClr val="54585A"/>
                </a:solidFill>
              </a:rPr>
              <a:t>additionals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or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replacements</a:t>
            </a:r>
            <a:r>
              <a:rPr lang="es-MX" u="sng" dirty="0">
                <a:solidFill>
                  <a:srgbClr val="54585A"/>
                </a:solidFill>
              </a:rPr>
              <a:t>)  i.e. </a:t>
            </a:r>
            <a:r>
              <a:rPr lang="es-MX" u="sng" dirty="0" err="1">
                <a:solidFill>
                  <a:srgbClr val="54585A"/>
                </a:solidFill>
              </a:rPr>
              <a:t>Food</a:t>
            </a:r>
            <a:r>
              <a:rPr lang="es-MX" u="sng" dirty="0">
                <a:solidFill>
                  <a:srgbClr val="54585A"/>
                </a:solidFill>
              </a:rPr>
              <a:t> and Restaurant </a:t>
            </a:r>
            <a:r>
              <a:rPr lang="es-MX" u="sng" dirty="0" err="1">
                <a:solidFill>
                  <a:srgbClr val="54585A"/>
                </a:solidFill>
              </a:rPr>
              <a:t>card</a:t>
            </a:r>
            <a:r>
              <a:rPr lang="es-MX" u="sng" dirty="0">
                <a:solidFill>
                  <a:srgbClr val="54585A"/>
                </a:solidFill>
              </a:rPr>
              <a:t>, </a:t>
            </a:r>
            <a:r>
              <a:rPr lang="es-MX" u="sng" dirty="0" err="1">
                <a:solidFill>
                  <a:srgbClr val="54585A"/>
                </a:solidFill>
              </a:rPr>
              <a:t>Compnay</a:t>
            </a:r>
            <a:r>
              <a:rPr lang="es-MX" u="sng" dirty="0">
                <a:solidFill>
                  <a:srgbClr val="54585A"/>
                </a:solidFill>
              </a:rPr>
              <a:t> ID, </a:t>
            </a:r>
          </a:p>
          <a:p>
            <a:r>
              <a:rPr lang="es-MX" u="sng" dirty="0">
                <a:solidFill>
                  <a:srgbClr val="54585A"/>
                </a:solidFill>
              </a:rPr>
              <a:t> (</a:t>
            </a:r>
            <a:r>
              <a:rPr lang="es-MX" u="sng" dirty="0" err="1">
                <a:solidFill>
                  <a:srgbClr val="54585A"/>
                </a:solidFill>
              </a:rPr>
              <a:t>Send</a:t>
            </a:r>
            <a:r>
              <a:rPr lang="es-MX" u="sng" dirty="0">
                <a:solidFill>
                  <a:srgbClr val="54585A"/>
                </a:solidFill>
              </a:rPr>
              <a:t> email to Alfredo Hidalgo and Eduardo Torres)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u="sng" dirty="0" err="1">
                <a:solidFill>
                  <a:srgbClr val="54585A"/>
                </a:solidFill>
              </a:rPr>
              <a:t>Question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about</a:t>
            </a:r>
            <a:r>
              <a:rPr lang="es-MX" u="sng" dirty="0">
                <a:solidFill>
                  <a:srgbClr val="54585A"/>
                </a:solidFill>
              </a:rPr>
              <a:t> Company </a:t>
            </a:r>
            <a:r>
              <a:rPr lang="es-MX" u="sng" dirty="0" err="1">
                <a:solidFill>
                  <a:srgbClr val="54585A"/>
                </a:solidFill>
              </a:rPr>
              <a:t>Insurance</a:t>
            </a:r>
            <a:r>
              <a:rPr lang="es-MX" u="sng" dirty="0">
                <a:solidFill>
                  <a:srgbClr val="54585A"/>
                </a:solidFill>
              </a:rPr>
              <a:t> (</a:t>
            </a:r>
            <a:r>
              <a:rPr lang="es-MX" u="sng" dirty="0" err="1">
                <a:solidFill>
                  <a:srgbClr val="54585A"/>
                </a:solidFill>
              </a:rPr>
              <a:t>Send</a:t>
            </a:r>
            <a:r>
              <a:rPr lang="es-MX" u="sng" dirty="0">
                <a:solidFill>
                  <a:srgbClr val="54585A"/>
                </a:solidFill>
              </a:rPr>
              <a:t> email to )TBD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u="sng" dirty="0" err="1">
                <a:solidFill>
                  <a:srgbClr val="54585A"/>
                </a:solidFill>
              </a:rPr>
              <a:t>Other</a:t>
            </a:r>
            <a:r>
              <a:rPr lang="es-MX" u="sng" dirty="0">
                <a:solidFill>
                  <a:srgbClr val="54585A"/>
                </a:solidFill>
              </a:rPr>
              <a:t> </a:t>
            </a:r>
            <a:r>
              <a:rPr lang="es-MX" u="sng" dirty="0" err="1">
                <a:solidFill>
                  <a:srgbClr val="54585A"/>
                </a:solidFill>
              </a:rPr>
              <a:t>request</a:t>
            </a:r>
            <a:r>
              <a:rPr lang="es-MX" u="sng" dirty="0">
                <a:solidFill>
                  <a:srgbClr val="54585A"/>
                </a:solidFill>
              </a:rPr>
              <a:t> (</a:t>
            </a:r>
            <a:r>
              <a:rPr lang="es-MX" u="sng" dirty="0" err="1">
                <a:solidFill>
                  <a:srgbClr val="54585A"/>
                </a:solidFill>
              </a:rPr>
              <a:t>Send</a:t>
            </a:r>
            <a:r>
              <a:rPr lang="es-MX" u="sng" dirty="0">
                <a:solidFill>
                  <a:srgbClr val="54585A"/>
                </a:solidFill>
              </a:rPr>
              <a:t> email to Eduardo Torres and Armando Parra)</a:t>
            </a:r>
          </a:p>
          <a:p>
            <a:endParaRPr lang="es-MX" dirty="0">
              <a:solidFill>
                <a:srgbClr val="54585A"/>
              </a:solidFill>
            </a:endParaRPr>
          </a:p>
          <a:p>
            <a:endParaRPr lang="en-US" sz="1800" dirty="0">
              <a:solidFill>
                <a:srgbClr val="54585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0431409"/>
      </p:ext>
    </p:extLst>
  </p:cSld>
  <p:clrMapOvr>
    <a:masterClrMapping/>
  </p:clrMapOvr>
</p:sld>
</file>

<file path=ppt/theme/theme1.xml><?xml version="1.0" encoding="utf-8"?>
<a:theme xmlns:a="http://schemas.openxmlformats.org/drawingml/2006/main" name="1_Theme3">
  <a:themeElements>
    <a:clrScheme name="Baxter X Colors">
      <a:dk1>
        <a:srgbClr val="54585A"/>
      </a:dk1>
      <a:lt1>
        <a:srgbClr val="FFFFFF"/>
      </a:lt1>
      <a:dk2>
        <a:srgbClr val="003399"/>
      </a:dk2>
      <a:lt2>
        <a:srgbClr val="001A72"/>
      </a:lt2>
      <a:accent1>
        <a:srgbClr val="009FDA"/>
      </a:accent1>
      <a:accent2>
        <a:srgbClr val="FA8300"/>
      </a:accent2>
      <a:accent3>
        <a:srgbClr val="BE531C"/>
      </a:accent3>
      <a:accent4>
        <a:srgbClr val="652D86"/>
      </a:accent4>
      <a:accent5>
        <a:srgbClr val="00857D"/>
      </a:accent5>
      <a:accent6>
        <a:srgbClr val="4A773C"/>
      </a:accent6>
      <a:hlink>
        <a:srgbClr val="0000FF"/>
      </a:hlink>
      <a:folHlink>
        <a:srgbClr val="800080"/>
      </a:folHlink>
    </a:clrScheme>
    <a:fontScheme name="Baxter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399"/>
        </a:solidFill>
        <a:ln w="0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>
            <a:solidFill>
              <a:srgbClr val="54585A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XT-Final-TEST1" id="{28C1465E-B0F2-4767-9DD5-BB651CA92B7A}" vid="{BF2EC8B1-1269-4EC6-85C6-2213D5DB65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345</Words>
  <Application>Microsoft Office PowerPoint</Application>
  <PresentationFormat>Widescreen</PresentationFormat>
  <Paragraphs>34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Courier New</vt:lpstr>
      <vt:lpstr>Franklin Gothic Book</vt:lpstr>
      <vt:lpstr>Franklin Gothic Medium</vt:lpstr>
      <vt:lpstr>1_Theme3</vt:lpstr>
      <vt:lpstr>Microsoft Excel Chart</vt:lpstr>
      <vt:lpstr>HR Sharepoint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Planning and Action</dc:title>
  <dc:creator>Torres, Eduardo</dc:creator>
  <cp:lastModifiedBy>Torres, Eduardo</cp:lastModifiedBy>
  <cp:revision>12</cp:revision>
  <dcterms:created xsi:type="dcterms:W3CDTF">2019-02-25T21:10:10Z</dcterms:created>
  <dcterms:modified xsi:type="dcterms:W3CDTF">2019-02-27T16:32:01Z</dcterms:modified>
</cp:coreProperties>
</file>